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6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4"/>
  </p:normalViewPr>
  <p:slideViewPr>
    <p:cSldViewPr snapToGrid="0">
      <p:cViewPr varScale="1">
        <p:scale>
          <a:sx n="101" d="100"/>
          <a:sy n="101" d="100"/>
        </p:scale>
        <p:origin x="10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23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858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883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21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6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948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5910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70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955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0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81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565DD-4C17-C141-A992-70B105524DAB}" type="datetimeFigureOut">
              <a:rPr lang="de-DE" smtClean="0"/>
              <a:t>22.07.25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2476253-B685-4948-A37D-B7185BDF09C4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75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153DFF8C-2C4B-F71A-C76F-D8A3559AB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270" y="810563"/>
            <a:ext cx="3870029" cy="5409262"/>
          </a:xfrm>
        </p:spPr>
        <p:txBody>
          <a:bodyPr anchor="t">
            <a:normAutofit/>
          </a:bodyPr>
          <a:lstStyle/>
          <a:p>
            <a:r>
              <a:rPr lang="de-DE" sz="3700" dirty="0"/>
              <a:t>Unterstützte Kommunikation und </a:t>
            </a:r>
            <a:r>
              <a:rPr lang="de-DE" sz="3700" dirty="0" err="1"/>
              <a:t>Assistive</a:t>
            </a:r>
            <a:r>
              <a:rPr lang="de-DE" sz="3700" dirty="0"/>
              <a:t> Technologien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75F0159-4FDB-4BB4-9E5A-B0C0260D7AB3}"/>
              </a:ext>
            </a:extLst>
          </p:cNvPr>
          <p:cNvGrpSpPr/>
          <p:nvPr/>
        </p:nvGrpSpPr>
        <p:grpSpPr>
          <a:xfrm>
            <a:off x="5168900" y="988602"/>
            <a:ext cx="5283200" cy="2899595"/>
            <a:chOff x="0" y="2146"/>
            <a:chExt cx="5283200" cy="2899595"/>
          </a:xfrm>
        </p:grpSpPr>
        <p:sp>
          <p:nvSpPr>
            <p:cNvPr id="9" name="Legende mit Pfeil nach oben 8">
              <a:extLst>
                <a:ext uri="{FF2B5EF4-FFF2-40B4-BE49-F238E27FC236}">
                  <a16:creationId xmlns:a16="http://schemas.microsoft.com/office/drawing/2014/main" id="{1BBC2917-F056-C728-ABAC-BCB670862150}"/>
                </a:ext>
              </a:extLst>
            </p:cNvPr>
            <p:cNvSpPr/>
            <p:nvPr/>
          </p:nvSpPr>
          <p:spPr>
            <a:xfrm rot="10800000">
              <a:off x="0" y="2146"/>
              <a:ext cx="5283200" cy="2899595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1494727"/>
                <a:satOff val="418"/>
                <a:lumOff val="-7058"/>
                <a:alphaOff val="0"/>
              </a:schemeClr>
            </a:fillRef>
            <a:effectRef idx="0">
              <a:schemeClr val="accent5">
                <a:hueOff val="1494727"/>
                <a:satOff val="418"/>
                <a:lumOff val="-705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Legende mit Pfeil nach oben 4">
              <a:extLst>
                <a:ext uri="{FF2B5EF4-FFF2-40B4-BE49-F238E27FC236}">
                  <a16:creationId xmlns:a16="http://schemas.microsoft.com/office/drawing/2014/main" id="{773C5FE2-558F-7DB2-0E96-0DEABB598767}"/>
                </a:ext>
              </a:extLst>
            </p:cNvPr>
            <p:cNvSpPr txBox="1"/>
            <p:nvPr/>
          </p:nvSpPr>
          <p:spPr>
            <a:xfrm rot="21600000">
              <a:off x="0" y="2146"/>
              <a:ext cx="5283200" cy="18840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135128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900" kern="1200" dirty="0"/>
                <a:t>- interdisziplinäres Team, bestehend aus </a:t>
              </a:r>
              <a:r>
                <a:rPr lang="de-DE" sz="1900" kern="1200" dirty="0" err="1"/>
                <a:t>FörderschullehrerInnen</a:t>
              </a:r>
              <a:r>
                <a:rPr lang="de-DE" sz="1900" kern="1200"/>
                <a:t> und ErgotherapeutInnen, die sich spezialisiert haben im Bereich der Unterstützten Kommunikation und </a:t>
              </a:r>
              <a:r>
                <a:rPr lang="de-DE" sz="1900" kern="1200" dirty="0" err="1"/>
                <a:t>Assistive</a:t>
              </a:r>
              <a:r>
                <a:rPr lang="de-DE" sz="1900" kern="1200" dirty="0"/>
                <a:t> Technologien</a:t>
              </a:r>
              <a:endParaRPr lang="en-US" sz="1900" kern="1200" dirty="0"/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AC1D37C8-9344-2E4B-6B4D-D5A1B025E9B7}"/>
              </a:ext>
            </a:extLst>
          </p:cNvPr>
          <p:cNvGrpSpPr/>
          <p:nvPr/>
        </p:nvGrpSpPr>
        <p:grpSpPr>
          <a:xfrm>
            <a:off x="5168900" y="4086549"/>
            <a:ext cx="5283200" cy="1885302"/>
            <a:chOff x="0" y="2873462"/>
            <a:chExt cx="5283200" cy="1885302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AB21670-1B26-843B-8926-955DEFF0C9A5}"/>
                </a:ext>
              </a:extLst>
            </p:cNvPr>
            <p:cNvSpPr/>
            <p:nvPr/>
          </p:nvSpPr>
          <p:spPr>
            <a:xfrm>
              <a:off x="0" y="2873462"/>
              <a:ext cx="5283200" cy="1885302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BBE9415C-F643-EF70-40DB-AA8B7530233D}"/>
                </a:ext>
              </a:extLst>
            </p:cNvPr>
            <p:cNvSpPr txBox="1"/>
            <p:nvPr/>
          </p:nvSpPr>
          <p:spPr>
            <a:xfrm>
              <a:off x="0" y="2873462"/>
              <a:ext cx="5283200" cy="18853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135128" rIns="135128" bIns="135128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1900" kern="1200"/>
                <a:t>-es wird sich stetig fortgebildet und es findet ein überregionaler Austausch statt</a:t>
              </a:r>
              <a:endParaRPr lang="en-US" sz="1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736589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9BD9B09E-1C8A-599B-50EA-70DBB0518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552782"/>
            <a:ext cx="4769671" cy="23255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700"/>
              <a:t>Was sind </a:t>
            </a:r>
            <a:r>
              <a:rPr lang="de-DE" sz="3700" err="1"/>
              <a:t>Asstistive</a:t>
            </a:r>
            <a:r>
              <a:rPr lang="de-DE" sz="3700"/>
              <a:t> Technologien (AT)?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88F3721-2265-AE52-4726-757DD7CA4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7" y="3241193"/>
            <a:ext cx="4769671" cy="2325590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1300" dirty="0"/>
              <a:t>SchülerInnen, die nicht oder nur sehr verlangsamt mit der Hand schreiben können und spezielle Hilfsmittel für den Zugang zum schulischen Medienangebot benötigen</a:t>
            </a:r>
          </a:p>
          <a:p>
            <a:pPr>
              <a:lnSpc>
                <a:spcPct val="100000"/>
              </a:lnSpc>
            </a:pPr>
            <a:endParaRPr lang="de-DE" sz="1300" dirty="0"/>
          </a:p>
          <a:p>
            <a:pPr>
              <a:lnSpc>
                <a:spcPct val="100000"/>
              </a:lnSpc>
            </a:pPr>
            <a:endParaRPr lang="de-DE" sz="1300" dirty="0"/>
          </a:p>
          <a:p>
            <a:pPr>
              <a:lnSpc>
                <a:spcPct val="100000"/>
              </a:lnSpc>
            </a:pPr>
            <a:r>
              <a:rPr lang="de-DE" sz="1300" dirty="0"/>
              <a:t>Beispiele:</a:t>
            </a:r>
          </a:p>
          <a:p>
            <a:pPr>
              <a:lnSpc>
                <a:spcPct val="100000"/>
              </a:lnSpc>
            </a:pPr>
            <a:r>
              <a:rPr lang="de-DE" sz="1300" dirty="0"/>
              <a:t>-Eingabehilfen für Computer, zur Umfeldansteuerung oder zur Ansteuerung von elektronischen Kommunikationshilfen</a:t>
            </a:r>
          </a:p>
        </p:txBody>
      </p:sp>
      <p:pic>
        <p:nvPicPr>
          <p:cNvPr id="7" name="Picture 2" descr="Clevy-Tastatur-II-Wireless-QWERTZ | Humanelektronik">
            <a:extLst>
              <a:ext uri="{FF2B5EF4-FFF2-40B4-BE49-F238E27FC236}">
                <a16:creationId xmlns:a16="http://schemas.microsoft.com/office/drawing/2014/main" id="{5E51BFBA-2B57-65B7-35FA-C64E59361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6726" y="924959"/>
            <a:ext cx="4592625" cy="191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inweise, Daten und behördliche Sicherheitsbestimmungen">
            <a:extLst>
              <a:ext uri="{FF2B5EF4-FFF2-40B4-BE49-F238E27FC236}">
                <a16:creationId xmlns:a16="http://schemas.microsoft.com/office/drawing/2014/main" id="{5FB3EEFA-56A5-52E9-1E91-2D5D463D8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9091" y="3462299"/>
            <a:ext cx="3187897" cy="268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48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D3272D8B-6DA7-B2A8-E2C7-1AF372F4C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782"/>
            <a:ext cx="4190999" cy="23255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3700" dirty="0"/>
              <a:t>Was ist Unterstützte Kommunikation (UK)?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E4812A8B-90D4-A73D-EA5D-169B60EFE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8" y="3241193"/>
            <a:ext cx="3691460" cy="2978632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1300" dirty="0"/>
              <a:t>-UK ist ein Fachgebiet, das sich mit der Förderung von Menschen mit eingeschränkten Kommunikationsmöglichkeiten beschäftigt</a:t>
            </a:r>
          </a:p>
          <a:p>
            <a:pPr>
              <a:lnSpc>
                <a:spcPct val="100000"/>
              </a:lnSpc>
            </a:pPr>
            <a:r>
              <a:rPr lang="de-DE" sz="1300" dirty="0"/>
              <a:t>-Ziel des Einsatzes von individuell angepassten nicht-elektronischen und elektronischen Hilfsmitteln ist eine möglichst aktive Teilhabe an Kommunikationsprozessen</a:t>
            </a:r>
          </a:p>
          <a:p>
            <a:pPr>
              <a:lnSpc>
                <a:spcPct val="100000"/>
              </a:lnSpc>
            </a:pPr>
            <a:endParaRPr lang="de-DE" sz="1300" dirty="0"/>
          </a:p>
          <a:p>
            <a:pPr>
              <a:lnSpc>
                <a:spcPct val="100000"/>
              </a:lnSpc>
            </a:pPr>
            <a:r>
              <a:rPr lang="de-DE" sz="1300" dirty="0"/>
              <a:t>Beispiele:</a:t>
            </a:r>
          </a:p>
          <a:p>
            <a:pPr>
              <a:lnSpc>
                <a:spcPct val="100000"/>
              </a:lnSpc>
            </a:pPr>
            <a:r>
              <a:rPr lang="de-DE" sz="1300" dirty="0"/>
              <a:t>-Gebärden, Symboltafeln, Bilder…</a:t>
            </a:r>
          </a:p>
          <a:p>
            <a:pPr>
              <a:lnSpc>
                <a:spcPct val="100000"/>
              </a:lnSpc>
            </a:pPr>
            <a:endParaRPr lang="de-DE" sz="1300" dirty="0"/>
          </a:p>
        </p:txBody>
      </p:sp>
      <p:pic>
        <p:nvPicPr>
          <p:cNvPr id="7" name="Grafik 6" descr="Ein Bild, das Mobiliar, Rollstuhl, Stuhl, Boden enthält.&#10;&#10;Automatisch generierte Beschreibung">
            <a:extLst>
              <a:ext uri="{FF2B5EF4-FFF2-40B4-BE49-F238E27FC236}">
                <a16:creationId xmlns:a16="http://schemas.microsoft.com/office/drawing/2014/main" id="{A3466929-6CAA-5E94-593E-F624D05D1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879" y="176749"/>
            <a:ext cx="2641130" cy="1980848"/>
          </a:xfrm>
          <a:prstGeom prst="rect">
            <a:avLst/>
          </a:prstGeom>
        </p:spPr>
      </p:pic>
      <p:pic>
        <p:nvPicPr>
          <p:cNvPr id="8" name="Grafik 7" descr="Ein Bild, das Text, Cartoon, Multimedia, Computer enthält.">
            <a:extLst>
              <a:ext uri="{FF2B5EF4-FFF2-40B4-BE49-F238E27FC236}">
                <a16:creationId xmlns:a16="http://schemas.microsoft.com/office/drawing/2014/main" id="{04596028-BD9F-7B40-5333-294BC7515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380" y="3064301"/>
            <a:ext cx="2668598" cy="2001449"/>
          </a:xfrm>
          <a:prstGeom prst="rect">
            <a:avLst/>
          </a:prstGeom>
        </p:spPr>
      </p:pic>
      <p:pic>
        <p:nvPicPr>
          <p:cNvPr id="9" name="Picture 2" descr="Unterstützte Kommunikation – Fachleute | Humanelektronik">
            <a:extLst>
              <a:ext uri="{FF2B5EF4-FFF2-40B4-BE49-F238E27FC236}">
                <a16:creationId xmlns:a16="http://schemas.microsoft.com/office/drawing/2014/main" id="{4B5061AC-AADE-F509-748C-CFAE32F9B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8141" y="3148389"/>
            <a:ext cx="2674915" cy="181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782470"/>
      </p:ext>
    </p:extLst>
  </p:cSld>
  <p:clrMapOvr>
    <a:masterClrMapping/>
  </p:clrMapOvr>
</p:sld>
</file>

<file path=ppt/theme/theme1.xml><?xml version="1.0" encoding="utf-8"?>
<a:theme xmlns:a="http://schemas.openxmlformats.org/drawingml/2006/main" name="Katalog">
  <a:themeElements>
    <a:clrScheme name="Katalog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Katalog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talog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{F78E1290-86BE-E441-BC8B-A7E7DDB39ABB}tf10001119</Template>
  <TotalTime>0</TotalTime>
  <Words>136</Words>
  <Application>Microsoft Macintosh PowerPoint</Application>
  <PresentationFormat>Breitbild</PresentationFormat>
  <Paragraphs>15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Gill Sans MT</vt:lpstr>
      <vt:lpstr>Katalog</vt:lpstr>
      <vt:lpstr>Unterstützte Kommunikation und Assistive Technologien</vt:lpstr>
      <vt:lpstr>Was sind Asstistive Technologien (AT)?</vt:lpstr>
      <vt:lpstr>Was ist Unterstützte Kommunikation (UK)?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Gohlke</dc:creator>
  <cp:lastModifiedBy>Andreas Gohlke</cp:lastModifiedBy>
  <cp:revision>2</cp:revision>
  <dcterms:created xsi:type="dcterms:W3CDTF">2025-07-22T10:25:37Z</dcterms:created>
  <dcterms:modified xsi:type="dcterms:W3CDTF">2025-07-22T10:33:33Z</dcterms:modified>
</cp:coreProperties>
</file>